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2" Type="http://schemas.openxmlformats.org/officeDocument/2006/relationships/image" Target="../media/image3.png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image" Target="../media/image4.png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70000">
                <a:schemeClr val="bg2">
                  <a:lumMod val="50000"/>
                </a:schemeClr>
              </a:gs>
              <a:gs pos="1000">
                <a:schemeClr val="bg2">
                  <a:lumMod val="90000"/>
                </a:schemeClr>
              </a:gs>
              <a:gs pos="25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/>
          </a:p>
        </p:txBody>
      </p:sp>
      <p:sp>
        <p:nvSpPr>
          <p:cNvPr id="16" name="任意多边形: 形状 15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022719" cy="1194863"/>
          </a:xfrm>
          <a:custGeom>
            <a:avLst/>
            <a:gdLst>
              <a:gd name="connsiteX0" fmla="*/ 0 w 1363625"/>
              <a:gd name="connsiteY0" fmla="*/ 0 h 1593151"/>
              <a:gd name="connsiteX1" fmla="*/ 1363625 w 1363625"/>
              <a:gd name="connsiteY1" fmla="*/ 0 h 1593151"/>
              <a:gd name="connsiteX2" fmla="*/ 1302944 w 1363625"/>
              <a:gd name="connsiteY2" fmla="*/ 134223 h 1593151"/>
              <a:gd name="connsiteX3" fmla="*/ 86187 w 1363625"/>
              <a:gd name="connsiteY3" fmla="*/ 1540791 h 1593151"/>
              <a:gd name="connsiteX4" fmla="*/ 0 w 1363625"/>
              <a:gd name="connsiteY4" fmla="*/ 1593151 h 159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25" h="1593151">
                <a:moveTo>
                  <a:pt x="0" y="0"/>
                </a:moveTo>
                <a:lnTo>
                  <a:pt x="1363625" y="0"/>
                </a:lnTo>
                <a:lnTo>
                  <a:pt x="1302944" y="134223"/>
                </a:lnTo>
                <a:cubicBezTo>
                  <a:pt x="1028369" y="704060"/>
                  <a:pt x="606267" y="1189432"/>
                  <a:pt x="86187" y="1540791"/>
                </a:cubicBezTo>
                <a:lnTo>
                  <a:pt x="0" y="159315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5114926" y="1929219"/>
            <a:ext cx="4029075" cy="4071531"/>
          </a:xfrm>
          <a:custGeom>
            <a:avLst/>
            <a:gdLst>
              <a:gd name="connsiteX0" fmla="*/ 4661354 w 5383319"/>
              <a:gd name="connsiteY0" fmla="*/ 0 h 5440045"/>
              <a:gd name="connsiteX1" fmla="*/ 5371232 w 5383319"/>
              <a:gd name="connsiteY1" fmla="*/ 53710 h 5440045"/>
              <a:gd name="connsiteX2" fmla="*/ 5383319 w 5383319"/>
              <a:gd name="connsiteY2" fmla="*/ 55868 h 5440045"/>
              <a:gd name="connsiteX3" fmla="*/ 5383319 w 5383319"/>
              <a:gd name="connsiteY3" fmla="*/ 5440045 h 5440045"/>
              <a:gd name="connsiteX4" fmla="*/ 65998 w 5383319"/>
              <a:gd name="connsiteY4" fmla="*/ 5440045 h 5440045"/>
              <a:gd name="connsiteX5" fmla="*/ 53710 w 5383319"/>
              <a:gd name="connsiteY5" fmla="*/ 5371233 h 5440045"/>
              <a:gd name="connsiteX6" fmla="*/ 0 w 5383319"/>
              <a:gd name="connsiteY6" fmla="*/ 4661354 h 5440045"/>
              <a:gd name="connsiteX7" fmla="*/ 4661354 w 5383319"/>
              <a:gd name="connsiteY7" fmla="*/ 0 h 544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3319" h="5440045">
                <a:moveTo>
                  <a:pt x="4661354" y="0"/>
                </a:moveTo>
                <a:cubicBezTo>
                  <a:pt x="4902704" y="0"/>
                  <a:pt x="5139769" y="18343"/>
                  <a:pt x="5371232" y="53710"/>
                </a:cubicBezTo>
                <a:lnTo>
                  <a:pt x="5383319" y="55868"/>
                </a:lnTo>
                <a:lnTo>
                  <a:pt x="5383319" y="5440045"/>
                </a:lnTo>
                <a:lnTo>
                  <a:pt x="65998" y="5440045"/>
                </a:lnTo>
                <a:lnTo>
                  <a:pt x="53710" y="5371233"/>
                </a:lnTo>
                <a:cubicBezTo>
                  <a:pt x="18343" y="5139769"/>
                  <a:pt x="0" y="4902704"/>
                  <a:pt x="0" y="4661354"/>
                </a:cubicBezTo>
                <a:cubicBezTo>
                  <a:pt x="0" y="2086959"/>
                  <a:pt x="2086959" y="0"/>
                  <a:pt x="4661354" y="0"/>
                </a:cubicBezTo>
                <a:close/>
              </a:path>
            </a:pathLst>
          </a:custGeom>
          <a:gradFill flip="none" rotWithShape="1">
            <a:gsLst>
              <a:gs pos="5000">
                <a:schemeClr val="accent1">
                  <a:alpha val="0"/>
                </a:schemeClr>
              </a:gs>
              <a:gs pos="84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pic>
        <p:nvPicPr>
          <p:cNvPr id="25" name="图片 2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0185" r="13056" b="18796"/>
          <a:stretch>
            <a:fillRect/>
          </a:stretch>
        </p:blipFill>
        <p:spPr>
          <a:xfrm flipH="1">
            <a:off x="4506685" y="1865166"/>
            <a:ext cx="4168349" cy="3403894"/>
          </a:xfrm>
          <a:prstGeom prst="rect">
            <a:avLst/>
          </a:prstGeom>
        </p:spPr>
      </p:pic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28649" y="4594769"/>
            <a:ext cx="2160000" cy="37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28650" y="2410301"/>
            <a:ext cx="4219575" cy="199929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150">
                <a:solidFill>
                  <a:srgbClr val="FFFFFF"/>
                </a:solidFill>
                <a:effectLst>
                  <a:outerShdw blurRad="1905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628650" y="1656607"/>
            <a:ext cx="4219575" cy="629088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E8F5FE"/>
                </a:solidFill>
                <a:latin typeface="+mj-lt"/>
              </a:defRPr>
            </a:lvl1pPr>
            <a:lvl2pPr marL="342900" indent="0" algn="ctr">
              <a:buNone/>
              <a:defRPr sz="1500">
                <a:latin typeface="+mj-lt"/>
              </a:defRPr>
            </a:lvl2pPr>
            <a:lvl3pPr marL="685800" indent="0" algn="ctr">
              <a:buNone/>
              <a:defRPr sz="1350">
                <a:latin typeface="+mj-lt"/>
              </a:defRPr>
            </a:lvl3pPr>
            <a:lvl4pPr marL="1028700" indent="0" algn="ctr">
              <a:buNone/>
              <a:defRPr sz="1200">
                <a:latin typeface="+mj-lt"/>
              </a:defRPr>
            </a:lvl4pPr>
            <a:lvl5pPr marL="1371600" indent="0" algn="ctr">
              <a:buNone/>
              <a:defRPr sz="1200">
                <a:latin typeface="+mj-lt"/>
              </a:defRPr>
            </a:lvl5pPr>
            <a:lvl6pPr marL="1714500" indent="0" algn="ctr">
              <a:buNone/>
              <a:defRPr sz="1200">
                <a:latin typeface="+mj-lt"/>
              </a:defRPr>
            </a:lvl6pPr>
            <a:lvl7pPr marL="2057400" indent="0" algn="ctr">
              <a:buNone/>
              <a:defRPr sz="1200">
                <a:latin typeface="+mj-lt"/>
              </a:defRPr>
            </a:lvl7pPr>
            <a:lvl8pPr marL="2400300" indent="0" algn="ctr">
              <a:buNone/>
              <a:defRPr sz="1200">
                <a:latin typeface="+mj-lt"/>
              </a:defRPr>
            </a:lvl8pPr>
            <a:lvl9pPr marL="2743200" indent="0" algn="ctr">
              <a:buNone/>
              <a:defRPr sz="12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83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/>
          </a:p>
        </p:txBody>
      </p:sp>
      <p:sp>
        <p:nvSpPr>
          <p:cNvPr id="4" name="矩形: 圆顶角 3"/>
          <p:cNvSpPr/>
          <p:nvPr userDrawn="1">
            <p:custDataLst>
              <p:tags r:id="rId3"/>
            </p:custDataLst>
          </p:nvPr>
        </p:nvSpPr>
        <p:spPr>
          <a:xfrm>
            <a:off x="0" y="2390775"/>
            <a:ext cx="9144000" cy="3609975"/>
          </a:xfrm>
          <a:prstGeom prst="round2SameRect">
            <a:avLst/>
          </a:prstGeom>
          <a:gradFill flip="none" rotWithShape="1">
            <a:gsLst>
              <a:gs pos="100000">
                <a:schemeClr val="bg2">
                  <a:lumMod val="90000"/>
                </a:schemeClr>
              </a:gs>
              <a:gs pos="24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642938" y="1281113"/>
            <a:ext cx="6653689" cy="811054"/>
          </a:xfrm>
        </p:spPr>
        <p:txBody>
          <a:bodyPr wrap="square" anchor="ctr" anchorCtr="0">
            <a:normAutofit/>
          </a:bodyPr>
          <a:lstStyle>
            <a:lvl1pPr algn="l">
              <a:defRPr lang="en-US" sz="4500" b="1" kern="1200" dirty="0">
                <a:solidFill>
                  <a:srgbClr val="FFFFFF"/>
                </a:solidFill>
                <a:effectLst>
                  <a:outerShdw blurRad="1905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7431611" y="879021"/>
            <a:ext cx="1712389" cy="1493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70000">
                <a:schemeClr val="bg2">
                  <a:lumMod val="50000"/>
                </a:schemeClr>
              </a:gs>
              <a:gs pos="1000">
                <a:schemeClr val="bg2">
                  <a:lumMod val="90000"/>
                </a:schemeClr>
              </a:gs>
              <a:gs pos="25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>
              <a:buClrTx/>
              <a:buSzTx/>
              <a:buFontTx/>
            </a:pPr>
            <a:endParaRPr lang="en-US" sz="1200">
              <a:sym typeface="+mn-lt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5587007" y="1962150"/>
            <a:ext cx="3556993" cy="4038600"/>
          </a:xfrm>
          <a:custGeom>
            <a:avLst/>
            <a:gdLst>
              <a:gd name="connsiteX0" fmla="*/ 4927600 w 4927600"/>
              <a:gd name="connsiteY0" fmla="*/ 5336750 h 5594784"/>
              <a:gd name="connsiteX1" fmla="*/ 4927600 w 4927600"/>
              <a:gd name="connsiteY1" fmla="*/ 5594784 h 5594784"/>
              <a:gd name="connsiteX2" fmla="*/ 4499344 w 4927600"/>
              <a:gd name="connsiteY2" fmla="*/ 5594784 h 5594784"/>
              <a:gd name="connsiteX3" fmla="*/ 4636906 w 4927600"/>
              <a:gd name="connsiteY3" fmla="*/ 5528517 h 5594784"/>
              <a:gd name="connsiteX4" fmla="*/ 4819482 w 4927600"/>
              <a:gd name="connsiteY4" fmla="*/ 5417600 h 5594784"/>
              <a:gd name="connsiteX5" fmla="*/ 3581401 w 4927600"/>
              <a:gd name="connsiteY5" fmla="*/ 0 h 5594784"/>
              <a:gd name="connsiteX6" fmla="*/ 4812807 w 4927600"/>
              <a:gd name="connsiteY6" fmla="*/ 217319 h 5594784"/>
              <a:gd name="connsiteX7" fmla="*/ 4927600 w 4927600"/>
              <a:gd name="connsiteY7" fmla="*/ 262580 h 5594784"/>
              <a:gd name="connsiteX8" fmla="*/ 4927600 w 4927600"/>
              <a:gd name="connsiteY8" fmla="*/ 1826052 h 5594784"/>
              <a:gd name="connsiteX9" fmla="*/ 4819482 w 4927600"/>
              <a:gd name="connsiteY9" fmla="*/ 1745203 h 5594784"/>
              <a:gd name="connsiteX10" fmla="*/ 3581401 w 4927600"/>
              <a:gd name="connsiteY10" fmla="*/ 1367021 h 5594784"/>
              <a:gd name="connsiteX11" fmla="*/ 1367021 w 4927600"/>
              <a:gd name="connsiteY11" fmla="*/ 3581401 h 5594784"/>
              <a:gd name="connsiteX12" fmla="*/ 2525896 w 4927600"/>
              <a:gd name="connsiteY12" fmla="*/ 5528517 h 5594784"/>
              <a:gd name="connsiteX13" fmla="*/ 2663458 w 4927600"/>
              <a:gd name="connsiteY13" fmla="*/ 5594784 h 5594784"/>
              <a:gd name="connsiteX14" fmla="*/ 619864 w 4927600"/>
              <a:gd name="connsiteY14" fmla="*/ 5594784 h 5594784"/>
              <a:gd name="connsiteX15" fmla="*/ 611647 w 4927600"/>
              <a:gd name="connsiteY15" fmla="*/ 5583797 h 5594784"/>
              <a:gd name="connsiteX16" fmla="*/ 0 w 4927600"/>
              <a:gd name="connsiteY16" fmla="*/ 3581401 h 5594784"/>
              <a:gd name="connsiteX17" fmla="*/ 3581401 w 4927600"/>
              <a:gd name="connsiteY17" fmla="*/ 0 h 559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27600" h="5594784">
                <a:moveTo>
                  <a:pt x="4927600" y="5336750"/>
                </a:moveTo>
                <a:lnTo>
                  <a:pt x="4927600" y="5594784"/>
                </a:lnTo>
                <a:lnTo>
                  <a:pt x="4499344" y="5594784"/>
                </a:lnTo>
                <a:lnTo>
                  <a:pt x="4636906" y="5528517"/>
                </a:lnTo>
                <a:cubicBezTo>
                  <a:pt x="4699658" y="5494428"/>
                  <a:pt x="4760579" y="5457394"/>
                  <a:pt x="4819482" y="5417600"/>
                </a:cubicBezTo>
                <a:close/>
                <a:moveTo>
                  <a:pt x="3581401" y="0"/>
                </a:moveTo>
                <a:cubicBezTo>
                  <a:pt x="4014078" y="0"/>
                  <a:pt x="4428835" y="76728"/>
                  <a:pt x="4812807" y="217319"/>
                </a:cubicBezTo>
                <a:lnTo>
                  <a:pt x="4927600" y="262580"/>
                </a:lnTo>
                <a:lnTo>
                  <a:pt x="4927600" y="1826052"/>
                </a:lnTo>
                <a:lnTo>
                  <a:pt x="4819482" y="1745203"/>
                </a:lnTo>
                <a:cubicBezTo>
                  <a:pt x="4466064" y="1506439"/>
                  <a:pt x="4040014" y="1367021"/>
                  <a:pt x="3581401" y="1367021"/>
                </a:cubicBezTo>
                <a:cubicBezTo>
                  <a:pt x="2358433" y="1367021"/>
                  <a:pt x="1367021" y="2358433"/>
                  <a:pt x="1367021" y="3581401"/>
                </a:cubicBezTo>
                <a:cubicBezTo>
                  <a:pt x="1367021" y="4422192"/>
                  <a:pt x="1835618" y="5153536"/>
                  <a:pt x="2525896" y="5528517"/>
                </a:cubicBezTo>
                <a:lnTo>
                  <a:pt x="2663458" y="5594784"/>
                </a:lnTo>
                <a:lnTo>
                  <a:pt x="619864" y="5594784"/>
                </a:lnTo>
                <a:lnTo>
                  <a:pt x="611647" y="5583797"/>
                </a:lnTo>
                <a:cubicBezTo>
                  <a:pt x="225485" y="5012201"/>
                  <a:pt x="0" y="4323134"/>
                  <a:pt x="0" y="3581401"/>
                </a:cubicBezTo>
                <a:cubicBezTo>
                  <a:pt x="0" y="1603448"/>
                  <a:pt x="1603448" y="0"/>
                  <a:pt x="3581401" y="0"/>
                </a:cubicBezTo>
                <a:close/>
              </a:path>
            </a:pathLst>
          </a:custGeom>
          <a:gradFill flip="none" rotWithShape="1">
            <a:gsLst>
              <a:gs pos="80000">
                <a:schemeClr val="accent1">
                  <a:lumMod val="20000"/>
                  <a:lumOff val="80000"/>
                </a:schemeClr>
              </a:gs>
              <a:gs pos="9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lang="en-US" sz="1350"/>
          </a:p>
        </p:txBody>
      </p:sp>
      <p:cxnSp>
        <p:nvCxnSpPr>
          <p:cNvPr id="20" name="直接连接符 19"/>
          <p:cNvCxnSpPr/>
          <p:nvPr userDrawn="1">
            <p:custDataLst>
              <p:tags r:id="rId4"/>
            </p:custDataLst>
          </p:nvPr>
        </p:nvCxnSpPr>
        <p:spPr>
          <a:xfrm>
            <a:off x="867263" y="3174784"/>
            <a:ext cx="2219325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: 形状 26"/>
          <p:cNvSpPr/>
          <p:nvPr userDrawn="1">
            <p:custDataLst>
              <p:tags r:id="rId5"/>
            </p:custDataLst>
          </p:nvPr>
        </p:nvSpPr>
        <p:spPr>
          <a:xfrm flipV="1">
            <a:off x="4764251" y="857250"/>
            <a:ext cx="2789465" cy="809543"/>
          </a:xfrm>
          <a:custGeom>
            <a:avLst/>
            <a:gdLst>
              <a:gd name="connsiteX0" fmla="*/ 0 w 3149614"/>
              <a:gd name="connsiteY0" fmla="*/ 914063 h 914063"/>
              <a:gd name="connsiteX1" fmla="*/ 1473284 w 3149614"/>
              <a:gd name="connsiteY1" fmla="*/ 914063 h 914063"/>
              <a:gd name="connsiteX2" fmla="*/ 1481964 w 3149614"/>
              <a:gd name="connsiteY2" fmla="*/ 912738 h 914063"/>
              <a:gd name="connsiteX3" fmla="*/ 1574807 w 3149614"/>
              <a:gd name="connsiteY3" fmla="*/ 908050 h 914063"/>
              <a:gd name="connsiteX4" fmla="*/ 1667650 w 3149614"/>
              <a:gd name="connsiteY4" fmla="*/ 912738 h 914063"/>
              <a:gd name="connsiteX5" fmla="*/ 1676331 w 3149614"/>
              <a:gd name="connsiteY5" fmla="*/ 914063 h 914063"/>
              <a:gd name="connsiteX6" fmla="*/ 3149614 w 3149614"/>
              <a:gd name="connsiteY6" fmla="*/ 914063 h 914063"/>
              <a:gd name="connsiteX7" fmla="*/ 3080746 w 3149614"/>
              <a:gd name="connsiteY7" fmla="*/ 800701 h 914063"/>
              <a:gd name="connsiteX8" fmla="*/ 1574807 w 3149614"/>
              <a:gd name="connsiteY8" fmla="*/ 0 h 914063"/>
              <a:gd name="connsiteX9" fmla="*/ 68869 w 3149614"/>
              <a:gd name="connsiteY9" fmla="*/ 800701 h 91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14" h="914063">
                <a:moveTo>
                  <a:pt x="0" y="914063"/>
                </a:moveTo>
                <a:lnTo>
                  <a:pt x="1473284" y="914063"/>
                </a:lnTo>
                <a:lnTo>
                  <a:pt x="1481964" y="912738"/>
                </a:lnTo>
                <a:cubicBezTo>
                  <a:pt x="1512490" y="909638"/>
                  <a:pt x="1543463" y="908050"/>
                  <a:pt x="1574807" y="908050"/>
                </a:cubicBezTo>
                <a:cubicBezTo>
                  <a:pt x="1606151" y="908050"/>
                  <a:pt x="1637124" y="909638"/>
                  <a:pt x="1667650" y="912738"/>
                </a:cubicBezTo>
                <a:lnTo>
                  <a:pt x="1676331" y="914063"/>
                </a:lnTo>
                <a:lnTo>
                  <a:pt x="3149614" y="914063"/>
                </a:lnTo>
                <a:lnTo>
                  <a:pt x="3080746" y="800701"/>
                </a:lnTo>
                <a:cubicBezTo>
                  <a:pt x="2754379" y="317616"/>
                  <a:pt x="2201684" y="0"/>
                  <a:pt x="1574807" y="0"/>
                </a:cubicBezTo>
                <a:cubicBezTo>
                  <a:pt x="947930" y="0"/>
                  <a:pt x="395235" y="317616"/>
                  <a:pt x="68869" y="800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7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869156" y="3316129"/>
            <a:ext cx="4717256" cy="1600200"/>
          </a:xfrm>
        </p:spPr>
        <p:txBody>
          <a:bodyPr wrap="square" anchor="t" anchorCtr="0">
            <a:normAutofit/>
          </a:bodyPr>
          <a:lstStyle>
            <a:lvl1pPr algn="l">
              <a:defRPr lang="en-US" sz="3600" b="1" kern="1200" dirty="0">
                <a:solidFill>
                  <a:srgbClr val="FFFFFF"/>
                </a:solidFill>
                <a:effectLst>
                  <a:outerShdw blurRad="1905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867263" y="2151675"/>
            <a:ext cx="4138719" cy="918000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lang="en-US" sz="4500" b="1" kern="1200" cap="all" dirty="0">
                <a:gradFill flip="none" rotWithShape="1">
                  <a:gsLst>
                    <a:gs pos="59000">
                      <a:schemeClr val="accent2"/>
                    </a:gs>
                    <a:gs pos="9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25411" y="857250"/>
            <a:ext cx="3369564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28650" y="1880550"/>
            <a:ext cx="3886200" cy="36099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4629150" y="1880550"/>
            <a:ext cx="3886200" cy="36099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9841" y="1127250"/>
            <a:ext cx="7886700" cy="648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1880550"/>
            <a:ext cx="3868340" cy="405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29841" y="2403206"/>
            <a:ext cx="3868340" cy="3096291"/>
          </a:xfrm>
        </p:spPr>
        <p:txBody>
          <a:bodyPr wrap="square">
            <a:normAutofit/>
          </a:bodyPr>
          <a:lstStyle>
            <a:lvl1pPr>
              <a:defRPr sz="16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29150" y="1880550"/>
            <a:ext cx="3887391" cy="405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4629150" y="2403206"/>
            <a:ext cx="3887391" cy="3096291"/>
          </a:xfrm>
        </p:spPr>
        <p:txBody>
          <a:bodyPr wrap="square">
            <a:normAutofit/>
          </a:bodyPr>
          <a:lstStyle>
            <a:lvl1pPr>
              <a:defRPr sz="16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28650" y="1127250"/>
            <a:ext cx="7886700" cy="436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9841" y="1127250"/>
            <a:ext cx="7886700" cy="648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8650" y="1829250"/>
            <a:ext cx="7885509" cy="432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70000">
                <a:schemeClr val="bg2">
                  <a:lumMod val="50000"/>
                </a:schemeClr>
              </a:gs>
              <a:gs pos="1000">
                <a:schemeClr val="bg2">
                  <a:lumMod val="90000"/>
                </a:schemeClr>
              </a:gs>
              <a:gs pos="25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>
              <a:buClrTx/>
              <a:buSzTx/>
              <a:buFontTx/>
            </a:pPr>
            <a:endParaRPr lang="en-US" sz="1200">
              <a:sym typeface="+mn-lt"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3"/>
            </p:custDataLst>
          </p:nvPr>
        </p:nvSpPr>
        <p:spPr>
          <a:xfrm flipH="1">
            <a:off x="8121281" y="857250"/>
            <a:ext cx="1022719" cy="1194863"/>
          </a:xfrm>
          <a:custGeom>
            <a:avLst/>
            <a:gdLst>
              <a:gd name="connsiteX0" fmla="*/ 0 w 1363625"/>
              <a:gd name="connsiteY0" fmla="*/ 0 h 1593151"/>
              <a:gd name="connsiteX1" fmla="*/ 1363625 w 1363625"/>
              <a:gd name="connsiteY1" fmla="*/ 0 h 1593151"/>
              <a:gd name="connsiteX2" fmla="*/ 1302944 w 1363625"/>
              <a:gd name="connsiteY2" fmla="*/ 134223 h 1593151"/>
              <a:gd name="connsiteX3" fmla="*/ 86187 w 1363625"/>
              <a:gd name="connsiteY3" fmla="*/ 1540791 h 1593151"/>
              <a:gd name="connsiteX4" fmla="*/ 0 w 1363625"/>
              <a:gd name="connsiteY4" fmla="*/ 1593151 h 159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25" h="1593151">
                <a:moveTo>
                  <a:pt x="0" y="0"/>
                </a:moveTo>
                <a:lnTo>
                  <a:pt x="1363625" y="0"/>
                </a:lnTo>
                <a:lnTo>
                  <a:pt x="1302944" y="134223"/>
                </a:lnTo>
                <a:cubicBezTo>
                  <a:pt x="1028369" y="704060"/>
                  <a:pt x="606267" y="1189432"/>
                  <a:pt x="86187" y="1540791"/>
                </a:cubicBezTo>
                <a:lnTo>
                  <a:pt x="0" y="159315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>
            <a:off x="1790700" y="4972050"/>
            <a:ext cx="2057400" cy="1028700"/>
          </a:xfrm>
          <a:custGeom>
            <a:avLst/>
            <a:gdLst>
              <a:gd name="connsiteX0" fmla="*/ 1816100 w 3632200"/>
              <a:gd name="connsiteY0" fmla="*/ 0 h 1816100"/>
              <a:gd name="connsiteX1" fmla="*/ 3632200 w 3632200"/>
              <a:gd name="connsiteY1" fmla="*/ 1816100 h 1816100"/>
              <a:gd name="connsiteX2" fmla="*/ 2724150 w 3632200"/>
              <a:gd name="connsiteY2" fmla="*/ 1816100 h 1816100"/>
              <a:gd name="connsiteX3" fmla="*/ 1816100 w 3632200"/>
              <a:gd name="connsiteY3" fmla="*/ 908050 h 1816100"/>
              <a:gd name="connsiteX4" fmla="*/ 908050 w 3632200"/>
              <a:gd name="connsiteY4" fmla="*/ 1816100 h 1816100"/>
              <a:gd name="connsiteX5" fmla="*/ 0 w 3632200"/>
              <a:gd name="connsiteY5" fmla="*/ 1816100 h 1816100"/>
              <a:gd name="connsiteX6" fmla="*/ 1816100 w 3632200"/>
              <a:gd name="connsiteY6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2200" h="1816100">
                <a:moveTo>
                  <a:pt x="1816100" y="0"/>
                </a:moveTo>
                <a:cubicBezTo>
                  <a:pt x="2819104" y="0"/>
                  <a:pt x="3632200" y="813096"/>
                  <a:pt x="3632200" y="1816100"/>
                </a:cubicBezTo>
                <a:lnTo>
                  <a:pt x="2724150" y="1816100"/>
                </a:lnTo>
                <a:cubicBezTo>
                  <a:pt x="2724150" y="1314598"/>
                  <a:pt x="2317602" y="908050"/>
                  <a:pt x="1816100" y="908050"/>
                </a:cubicBezTo>
                <a:cubicBezTo>
                  <a:pt x="1314598" y="908050"/>
                  <a:pt x="908050" y="1314598"/>
                  <a:pt x="908050" y="1816100"/>
                </a:cubicBezTo>
                <a:lnTo>
                  <a:pt x="0" y="1816100"/>
                </a:lnTo>
                <a:cubicBezTo>
                  <a:pt x="0" y="813096"/>
                  <a:pt x="813096" y="0"/>
                  <a:pt x="18161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5"/>
            </p:custDataLst>
          </p:nvPr>
        </p:nvSpPr>
        <p:spPr>
          <a:xfrm flipH="1" flipV="1">
            <a:off x="0" y="857250"/>
            <a:ext cx="3591874" cy="3629723"/>
          </a:xfrm>
          <a:custGeom>
            <a:avLst/>
            <a:gdLst>
              <a:gd name="connsiteX0" fmla="*/ 4661354 w 5383319"/>
              <a:gd name="connsiteY0" fmla="*/ 0 h 5440045"/>
              <a:gd name="connsiteX1" fmla="*/ 5371232 w 5383319"/>
              <a:gd name="connsiteY1" fmla="*/ 53710 h 5440045"/>
              <a:gd name="connsiteX2" fmla="*/ 5383319 w 5383319"/>
              <a:gd name="connsiteY2" fmla="*/ 55868 h 5440045"/>
              <a:gd name="connsiteX3" fmla="*/ 5383319 w 5383319"/>
              <a:gd name="connsiteY3" fmla="*/ 5440045 h 5440045"/>
              <a:gd name="connsiteX4" fmla="*/ 65998 w 5383319"/>
              <a:gd name="connsiteY4" fmla="*/ 5440045 h 5440045"/>
              <a:gd name="connsiteX5" fmla="*/ 53710 w 5383319"/>
              <a:gd name="connsiteY5" fmla="*/ 5371233 h 5440045"/>
              <a:gd name="connsiteX6" fmla="*/ 0 w 5383319"/>
              <a:gd name="connsiteY6" fmla="*/ 4661354 h 5440045"/>
              <a:gd name="connsiteX7" fmla="*/ 4661354 w 5383319"/>
              <a:gd name="connsiteY7" fmla="*/ 0 h 544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3319" h="5440045">
                <a:moveTo>
                  <a:pt x="4661354" y="0"/>
                </a:moveTo>
                <a:cubicBezTo>
                  <a:pt x="4902704" y="0"/>
                  <a:pt x="5139769" y="18343"/>
                  <a:pt x="5371232" y="53710"/>
                </a:cubicBezTo>
                <a:lnTo>
                  <a:pt x="5383319" y="55868"/>
                </a:lnTo>
                <a:lnTo>
                  <a:pt x="5383319" y="5440045"/>
                </a:lnTo>
                <a:lnTo>
                  <a:pt x="65998" y="5440045"/>
                </a:lnTo>
                <a:lnTo>
                  <a:pt x="53710" y="5371233"/>
                </a:lnTo>
                <a:cubicBezTo>
                  <a:pt x="18343" y="5139769"/>
                  <a:pt x="0" y="4902704"/>
                  <a:pt x="0" y="4661354"/>
                </a:cubicBezTo>
                <a:cubicBezTo>
                  <a:pt x="0" y="2086959"/>
                  <a:pt x="2086959" y="0"/>
                  <a:pt x="4661354" y="0"/>
                </a:cubicBezTo>
                <a:close/>
              </a:path>
            </a:pathLst>
          </a:custGeom>
          <a:gradFill flip="none" rotWithShape="1">
            <a:gsLst>
              <a:gs pos="9000">
                <a:schemeClr val="accent1">
                  <a:alpha val="0"/>
                </a:schemeClr>
              </a:gs>
              <a:gs pos="79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4145280" y="1423511"/>
            <a:ext cx="4369594" cy="2380774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lang="en-US" sz="4500" b="1" kern="1200" dirty="0">
                <a:solidFill>
                  <a:srgbClr val="FFFFFF"/>
                </a:solidFill>
                <a:effectLst>
                  <a:outerShdw blurRad="1905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8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354899" y="4594769"/>
            <a:ext cx="2160000" cy="37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pic>
        <p:nvPicPr>
          <p:cNvPr id="22" name="图片 2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666750" y="1529169"/>
            <a:ext cx="3721931" cy="37996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80.xml"/><Relationship Id="rId20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330">
                <a:schemeClr val="bg2">
                  <a:lumMod val="90000"/>
                </a:schemeClr>
              </a:gs>
              <a:gs pos="56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22000" y="112725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880550"/>
            <a:ext cx="7886700" cy="36099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 rotWithShape="1">
          <a:blip r:embed="rId20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22470" r="14130" b="20295"/>
          <a:stretch>
            <a:fillRect/>
          </a:stretch>
        </p:blipFill>
        <p:spPr>
          <a:xfrm>
            <a:off x="4193888" y="1801313"/>
            <a:ext cx="4664363" cy="3906776"/>
          </a:xfrm>
          <a:prstGeom prst="rect">
            <a:avLst/>
          </a:prstGeom>
        </p:spPr>
      </p:pic>
      <p:sp>
        <p:nvSpPr>
          <p:cNvPr id="9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3.xml"/><Relationship Id="rId3" Type="http://schemas.openxmlformats.org/officeDocument/2006/relationships/image" Target="../media/image6.jpe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628650" y="4594860"/>
            <a:ext cx="3769360" cy="377825"/>
          </a:xfrm>
        </p:spPr>
        <p:txBody>
          <a:bodyPr>
            <a:normAutofit fontScale="90000"/>
          </a:bodyPr>
          <a:lstStyle/>
          <a:p>
            <a:r>
              <a:rPr lang="en-US">
                <a:ea typeface="+mn-ea"/>
              </a:rPr>
              <a:t>Aditya NurAminudin aziz, S.kep.,Ns.,M.Kep</a:t>
            </a:r>
            <a:endParaRPr lang="en-US">
              <a:ea typeface="+mn-ea"/>
            </a:endParaRPr>
          </a:p>
        </p:txBody>
      </p:sp>
      <p:sp>
        <p:nvSpPr>
          <p:cNvPr id="8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60" y="1214120"/>
            <a:ext cx="4219575" cy="1109345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ea"/>
              </a:rPr>
              <a:t>K3  UNTUK  MAHASISWA lABORATORIUM DAN PRAKTEK KLINIK</a:t>
            </a:r>
            <a:endParaRPr lang="en-US">
              <a:ea typeface="+mj-ea"/>
            </a:endParaRPr>
          </a:p>
        </p:txBody>
      </p:sp>
      <p:pic>
        <p:nvPicPr>
          <p:cNvPr id="1491901068" name="Picture 1491901068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0708" y="0"/>
            <a:ext cx="216217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iagonal Corners Rounded Rectangle 12"/>
          <p:cNvSpPr/>
          <p:nvPr/>
        </p:nvSpPr>
        <p:spPr>
          <a:xfrm>
            <a:off x="628650" y="6159500"/>
            <a:ext cx="7994650" cy="569595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STIKES HUSADA JOMBANG</a:t>
            </a:r>
            <a:endParaRPr 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73275" y="177800"/>
            <a:ext cx="5586730" cy="1583690"/>
          </a:xfrm>
        </p:spPr>
        <p:txBody>
          <a:bodyPr/>
          <a:p>
            <a:r>
              <a:rPr>
                <a:solidFill>
                  <a:schemeClr val="tx1"/>
                </a:solidFill>
                <a:ea typeface="+mj-ea"/>
                <a:cs typeface="+mn-ea"/>
                <a:sym typeface="+mn-ea"/>
              </a:rPr>
              <a:t>Tanggap Darurat</a:t>
            </a:r>
            <a:endParaRPr lang="en-US">
              <a:solidFill>
                <a:schemeClr val="tx1"/>
              </a:solidFill>
              <a:ea typeface="+mj-ea"/>
              <a:cs typeface="+mn-ea"/>
              <a:sym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2060575" y="2089150"/>
            <a:ext cx="6454775" cy="2883535"/>
          </a:xfrm>
        </p:spPr>
        <p:txBody>
          <a:bodyPr>
            <a:noAutofit/>
          </a:bodyPr>
          <a:p>
            <a:pPr>
              <a:defRPr sz="2200"/>
            </a:pPr>
            <a:r>
              <a:rPr sz="2800">
                <a:solidFill>
                  <a:schemeClr val="tx1"/>
                </a:solidFill>
                <a:sym typeface="+mn-ea"/>
              </a:rPr>
              <a:t>Evakuasi</a:t>
            </a:r>
            <a:endParaRPr sz="2800">
              <a:solidFill>
                <a:schemeClr val="tx1"/>
              </a:solidFill>
            </a:endParaRPr>
          </a:p>
          <a:p>
            <a:pPr>
              <a:defRPr sz="2200"/>
            </a:pPr>
            <a:r>
              <a:rPr sz="2800">
                <a:solidFill>
                  <a:schemeClr val="tx1"/>
                </a:solidFill>
                <a:sym typeface="+mn-ea"/>
              </a:rPr>
              <a:t>APAR</a:t>
            </a:r>
            <a:endParaRPr sz="2800">
              <a:solidFill>
                <a:schemeClr val="tx1"/>
              </a:solidFill>
            </a:endParaRPr>
          </a:p>
          <a:p>
            <a:pPr>
              <a:defRPr sz="2200"/>
            </a:pPr>
            <a:r>
              <a:rPr lang="en-US" sz="2800">
                <a:solidFill>
                  <a:schemeClr val="tx1"/>
                </a:solidFill>
                <a:sym typeface="+mn-ea"/>
              </a:rPr>
              <a:t>P</a:t>
            </a:r>
            <a:r>
              <a:rPr sz="2800">
                <a:solidFill>
                  <a:schemeClr val="tx1"/>
                </a:solidFill>
                <a:sym typeface="+mn-ea"/>
              </a:rPr>
              <a:t>3K</a:t>
            </a:r>
            <a:endParaRPr sz="2800">
              <a:solidFill>
                <a:schemeClr val="tx1"/>
              </a:solidFill>
            </a:endParaRPr>
          </a:p>
          <a:p>
            <a:pPr>
              <a:defRPr sz="2200"/>
            </a:pPr>
            <a:r>
              <a:rPr lang="en-US" sz="2800">
                <a:solidFill>
                  <a:schemeClr val="tx1"/>
                </a:solidFill>
                <a:sym typeface="+mn-ea"/>
              </a:rPr>
              <a:t>P</a:t>
            </a:r>
            <a:r>
              <a:rPr sz="2800">
                <a:solidFill>
                  <a:schemeClr val="tx1"/>
                </a:solidFill>
                <a:sym typeface="+mn-ea"/>
              </a:rPr>
              <a:t>elaporan </a:t>
            </a:r>
            <a:r>
              <a:rPr lang="en-US" sz="2800">
                <a:solidFill>
                  <a:schemeClr val="tx1"/>
                </a:solidFill>
                <a:sym typeface="+mn-ea"/>
              </a:rPr>
              <a:t>I</a:t>
            </a:r>
            <a:r>
              <a:rPr sz="2800">
                <a:solidFill>
                  <a:schemeClr val="tx1"/>
                </a:solidFill>
                <a:sym typeface="+mn-ea"/>
              </a:rPr>
              <a:t>nsiden</a:t>
            </a:r>
            <a:endParaRPr sz="28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4045" y="775970"/>
            <a:ext cx="7900670" cy="985520"/>
          </a:xfrm>
        </p:spPr>
        <p:txBody>
          <a:bodyPr/>
          <a:p>
            <a:r>
              <a:rPr>
                <a:solidFill>
                  <a:schemeClr val="tx1"/>
                </a:solidFill>
                <a:ea typeface="+mj-ea"/>
                <a:cs typeface="+mn-ea"/>
                <a:sym typeface="+mn-ea"/>
              </a:rPr>
              <a:t>Studi Kasus</a:t>
            </a:r>
            <a:endParaRPr lang="en-US">
              <a:solidFill>
                <a:schemeClr val="tx1"/>
              </a:solidFill>
              <a:ea typeface="+mj-ea"/>
              <a:cs typeface="+mn-ea"/>
              <a:sym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2060575" y="2089150"/>
            <a:ext cx="6454775" cy="2883535"/>
          </a:xfrm>
        </p:spPr>
        <p:txBody>
          <a:bodyPr>
            <a:noAutofit/>
          </a:bodyPr>
          <a:p>
            <a:r>
              <a:rPr sz="2800">
                <a:solidFill>
                  <a:schemeClr val="tx1"/>
                </a:solidFill>
                <a:sym typeface="+mn-ea"/>
              </a:rPr>
              <a:t>Analisis kasus tertusuk jarum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600200"/>
            <a:ext cx="8229600" cy="21412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200"/>
            </a:pPr>
            <a:r>
              <a:rPr>
                <a:solidFill>
                  <a:schemeClr val="tx1"/>
                </a:solidFill>
              </a:rPr>
              <a:t>K3 adalah tanggung jawab semua pihak.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8335" y="343660"/>
            <a:ext cx="8100000" cy="54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ea typeface="+mj-ea"/>
                <a:cs typeface="+mn-ea"/>
                <a:sym typeface="+mn-ea"/>
              </a:rPr>
              <a:t>Kesimpulan</a:t>
            </a:r>
            <a:endParaRPr lang="en-US" dirty="0">
              <a:latin typeface="+mj-lt"/>
              <a:ea typeface="+mj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/>
              <a:t>TERIMAKSIH</a:t>
            </a:r>
            <a:endParaRPr lang="en-US"/>
          </a:p>
        </p:txBody>
      </p:sp>
      <p:pic>
        <p:nvPicPr>
          <p:cNvPr id="1491901068" name="Picture 1491901068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0708" y="0"/>
            <a:ext cx="216217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9315" y="1564640"/>
            <a:ext cx="7235825" cy="2440940"/>
          </a:xfrm>
        </p:spPr>
        <p:txBody>
          <a:bodyPr>
            <a:normAutofit/>
          </a:bodyPr>
          <a:p>
            <a:r>
              <a:rPr>
                <a:solidFill>
                  <a:schemeClr val="tx1"/>
                </a:solidFill>
                <a:sym typeface="+mn-ea"/>
              </a:rPr>
              <a:t>• Memahami konsep K3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• Mengidentifikasi bahaya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• Menerapkan K3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46735" y="285750"/>
            <a:ext cx="7535545" cy="918210"/>
          </a:xfrm>
        </p:spPr>
        <p:txBody>
          <a:bodyPr/>
          <a:p>
            <a:pPr algn="l"/>
            <a:r>
              <a:rPr>
                <a:ea typeface="+mj-ea"/>
                <a:sym typeface="+mn-ea"/>
              </a:rPr>
              <a:t>Capaian Pembelajaran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305175" y="1181735"/>
            <a:ext cx="5208905" cy="1005840"/>
          </a:xfrm>
        </p:spPr>
        <p:txBody>
          <a:bodyPr/>
          <a:p>
            <a:r>
              <a:rPr>
                <a:ea typeface="+mj-ea"/>
                <a:sym typeface="+mn-ea"/>
              </a:rPr>
              <a:t>Pengertian K3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2124075" y="2437130"/>
            <a:ext cx="6782435" cy="2535555"/>
          </a:xfrm>
        </p:spPr>
        <p:txBody>
          <a:bodyPr>
            <a:normAutofit/>
          </a:bodyPr>
          <a:p>
            <a:r>
              <a:rPr sz="2400">
                <a:solidFill>
                  <a:schemeClr val="tx1"/>
                </a:solidFill>
                <a:sym typeface="+mn-ea"/>
              </a:rPr>
              <a:t>K3 merupakan upaya melindungi pekerja dari kecelakaan dan penyakit akibat kerja.</a:t>
            </a:r>
            <a:endParaRPr sz="2400">
              <a:solidFill>
                <a:schemeClr val="tx1"/>
              </a:solidFill>
            </a:endParaRPr>
          </a:p>
          <a:p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5280" y="1242695"/>
            <a:ext cx="7465060" cy="2120265"/>
          </a:xfrm>
        </p:spPr>
        <p:txBody>
          <a:bodyPr>
            <a:normAutofit/>
          </a:bodyPr>
          <a:p>
            <a:r>
              <a:rPr>
                <a:solidFill>
                  <a:schemeClr val="tx1"/>
                </a:solidFill>
                <a:sym typeface="+mn-ea"/>
              </a:rPr>
              <a:t>• Melindungi pekerja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• Mencegah kecelakaan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• Meningkatkan produktivitas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9398" y="93640"/>
            <a:ext cx="4138719" cy="918000"/>
          </a:xfrm>
        </p:spPr>
        <p:txBody>
          <a:bodyPr/>
          <a:p>
            <a:pPr algn="l"/>
            <a:r>
              <a:rPr>
                <a:ea typeface="+mj-ea"/>
                <a:sym typeface="+mn-ea"/>
              </a:rPr>
              <a:t>Tujuan K3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12720" y="48895"/>
            <a:ext cx="4812030" cy="1177290"/>
          </a:xfrm>
        </p:spPr>
        <p:txBody>
          <a:bodyPr/>
          <a:p>
            <a:r>
              <a:rPr>
                <a:solidFill>
                  <a:schemeClr val="tx1"/>
                </a:solidFill>
                <a:ea typeface="+mj-ea"/>
                <a:sym typeface="+mn-ea"/>
              </a:rPr>
              <a:t>Dasar Hukum</a:t>
            </a:r>
            <a:endParaRPr lang="en-US">
              <a:solidFill>
                <a:schemeClr val="tx1"/>
              </a:solidFill>
              <a:ea typeface="+mj-ea"/>
              <a:sym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532890" y="1675765"/>
            <a:ext cx="6840220" cy="2905760"/>
          </a:xfrm>
        </p:spPr>
        <p:txBody>
          <a:bodyPr>
            <a:normAutofit fontScale="35000"/>
          </a:bodyPr>
          <a:p>
            <a:pPr>
              <a:defRPr sz="2200"/>
            </a:pPr>
            <a:r>
              <a:rPr sz="9600">
                <a:solidFill>
                  <a:schemeClr val="tx1"/>
                </a:solidFill>
                <a:sym typeface="+mn-ea"/>
              </a:rPr>
              <a:t>UU No.1 Tahun 1970</a:t>
            </a:r>
            <a:endParaRPr sz="9600">
              <a:solidFill>
                <a:schemeClr val="tx1"/>
              </a:solidFill>
            </a:endParaRPr>
          </a:p>
          <a:p>
            <a:pPr>
              <a:defRPr sz="2200"/>
            </a:pPr>
            <a:r>
              <a:rPr sz="9600">
                <a:solidFill>
                  <a:schemeClr val="tx1"/>
                </a:solidFill>
                <a:sym typeface="+mn-ea"/>
              </a:rPr>
              <a:t>PP No.50 Tahun 2012</a:t>
            </a:r>
            <a:endParaRPr sz="9600">
              <a:solidFill>
                <a:schemeClr val="tx1"/>
              </a:solidFill>
            </a:endParaRPr>
          </a:p>
          <a:p>
            <a:pPr>
              <a:defRPr sz="2200"/>
            </a:pPr>
            <a:r>
              <a:rPr sz="9600">
                <a:solidFill>
                  <a:schemeClr val="tx1"/>
                </a:solidFill>
                <a:sym typeface="+mn-ea"/>
              </a:rPr>
              <a:t>UU No.36 Tahun 2009</a:t>
            </a:r>
            <a:endParaRPr sz="9600">
              <a:solidFill>
                <a:schemeClr val="tx1"/>
              </a:solidFill>
            </a:endParaRPr>
          </a:p>
          <a:p>
            <a:endParaRPr lang="en-US"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9315" y="1471295"/>
            <a:ext cx="4717415" cy="3444875"/>
          </a:xfrm>
        </p:spPr>
        <p:txBody>
          <a:bodyPr>
            <a:normAutofit/>
          </a:bodyPr>
          <a:p>
            <a:pPr marL="571500" indent="-571500">
              <a:buFont typeface="Wingdings" panose="05000000000000000000" charset="0"/>
              <a:buChar char="§"/>
            </a:pPr>
            <a:r>
              <a:rPr>
                <a:solidFill>
                  <a:schemeClr val="tx1"/>
                </a:solidFill>
                <a:sym typeface="+mn-ea"/>
              </a:rPr>
              <a:t>Fisik</a:t>
            </a:r>
            <a:br>
              <a:rPr>
                <a:solidFill>
                  <a:schemeClr val="tx1"/>
                </a:solidFill>
                <a:sym typeface="+mn-ea"/>
              </a:rPr>
            </a:br>
            <a:r>
              <a:rPr>
                <a:solidFill>
                  <a:schemeClr val="tx1"/>
                </a:solidFill>
                <a:sym typeface="+mn-ea"/>
              </a:rPr>
              <a:t>Kimia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Biologi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Ergonomi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Psikososial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98120" y="86360"/>
            <a:ext cx="5805170" cy="918210"/>
          </a:xfrm>
        </p:spPr>
        <p:txBody>
          <a:bodyPr/>
          <a:p>
            <a:pPr algn="l"/>
            <a:r>
              <a:rPr>
                <a:ea typeface="+mj-ea"/>
                <a:sym typeface="+mn-ea"/>
              </a:rPr>
              <a:t>Bahaya Kerja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9315" y="1528445"/>
            <a:ext cx="4717415" cy="3387725"/>
          </a:xfrm>
        </p:spPr>
        <p:txBody>
          <a:bodyPr>
            <a:normAutofit/>
          </a:bodyPr>
          <a:p>
            <a:r>
              <a:rPr>
                <a:solidFill>
                  <a:schemeClr val="tx1"/>
                </a:solidFill>
                <a:sym typeface="+mn-ea"/>
              </a:rPr>
              <a:t>Eliminasi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Substitusi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Rekayasa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Administrasi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APD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98780" y="200660"/>
            <a:ext cx="7001510" cy="918210"/>
          </a:xfrm>
        </p:spPr>
        <p:txBody>
          <a:bodyPr/>
          <a:p>
            <a:pPr algn="l"/>
            <a:r>
              <a:rPr>
                <a:ea typeface="+mj-ea"/>
                <a:sym typeface="+mn-ea"/>
              </a:rPr>
              <a:t>Hierarki Pengendalian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9315" y="1528445"/>
            <a:ext cx="4717415" cy="3387725"/>
          </a:xfrm>
        </p:spPr>
        <p:txBody>
          <a:bodyPr>
            <a:normAutofit/>
          </a:bodyPr>
          <a:p>
            <a:r>
              <a:rPr>
                <a:solidFill>
                  <a:schemeClr val="tx1"/>
                </a:solidFill>
                <a:sym typeface="+mn-ea"/>
              </a:rPr>
              <a:t>Helm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masker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sarung tangan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kacamata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sepatu safety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98780" y="200660"/>
            <a:ext cx="8326120" cy="918210"/>
          </a:xfrm>
        </p:spPr>
        <p:txBody>
          <a:bodyPr/>
          <a:p>
            <a:pPr algn="l"/>
            <a:r>
              <a:rPr>
                <a:ea typeface="+mj-ea"/>
                <a:sym typeface="+mn-ea"/>
              </a:rPr>
              <a:t>apd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9315" y="1528445"/>
            <a:ext cx="4717415" cy="3387725"/>
          </a:xfrm>
        </p:spPr>
        <p:txBody>
          <a:bodyPr>
            <a:normAutofit/>
          </a:bodyPr>
          <a:p>
            <a:r>
              <a:rPr>
                <a:solidFill>
                  <a:schemeClr val="tx1"/>
                </a:solidFill>
                <a:sym typeface="+mn-ea"/>
              </a:rPr>
              <a:t>Pencegahan infeksi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benda tajam</a:t>
            </a:r>
            <a:br>
              <a:rPr>
                <a:solidFill>
                  <a:schemeClr val="tx1"/>
                </a:solidFill>
              </a:rPr>
            </a:br>
            <a:r>
              <a:rPr>
                <a:solidFill>
                  <a:schemeClr val="tx1"/>
                </a:solidFill>
                <a:sym typeface="+mn-ea"/>
              </a:rPr>
              <a:t>limbah medis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98780" y="200660"/>
            <a:ext cx="8326120" cy="918210"/>
          </a:xfrm>
        </p:spPr>
        <p:txBody>
          <a:bodyPr/>
          <a:p>
            <a:pPr lvl="0" algn="l"/>
            <a:r>
              <a:rPr sz="2800">
                <a:latin typeface="+mj-lt"/>
                <a:ea typeface="+mj-ea"/>
                <a:cs typeface="+mn-ea"/>
                <a:sym typeface="+mn-ea"/>
              </a:rPr>
              <a:t>K3 di Rumah Sakit dan laboratorium</a:t>
            </a:r>
            <a:endParaRPr lang="en-US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副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05.xml><?xml version="1.0" encoding="utf-8"?>
<p:tagLst xmlns:p="http://schemas.openxmlformats.org/presentationml/2006/main">
  <p:tag name="KSO_WM_UNIT_TEXT" val="Studi Kasus"/>
  <p:tag name="KSO_WM_UNIT_INDEX" val="1"/>
  <p:tag name="KSO_WM_UNIT_TYPE" val="a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</p:tagLst>
</file>

<file path=ppt/tags/tag106.xml><?xml version="1.0" encoding="utf-8"?>
<p:tagLst xmlns:p="http://schemas.openxmlformats.org/presentationml/2006/main">
  <p:tag name="KSO_WM_SLIDE_TYPE" val="text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153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153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副标题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115"/>
</p:tagLst>
</file>

<file path=ppt/tags/tag7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115"/>
</p:tagLst>
</file>

<file path=ppt/tags/tag7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115"/>
</p:tagLst>
</file>

<file path=ppt/tags/tag81.xml><?xml version="1.0" encoding="utf-8"?>
<p:tagLst xmlns:p="http://schemas.openxmlformats.org/presentationml/2006/main">
  <p:tag name="KSO_WM_UNIT_ISNUMDGMTITLE" val="0"/>
  <p:tag name="KSO_WM_UNIT_SUBTYPE" val="b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8115_1*f*1"/>
  <p:tag name="KSO_WM_TEMPLATE_CATEGORY" val="custom"/>
  <p:tag name="KSO_WM_TEMPLATE_INDEX" val="20238115"/>
  <p:tag name="KSO_WM_UNIT_LAYERLEVEL" val="1"/>
  <p:tag name="KSO_WM_TAG_VERSION" val="3.0"/>
  <p:tag name="KSO_WM_BEAUTIFY_FLAG" val="#wm#"/>
  <p:tag name="KSO_WM_UNIT_PRESET_TEXT" val="Name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115_1*a*1"/>
  <p:tag name="KSO_WM_TEMPLATE_CATEGORY" val="custom"/>
  <p:tag name="KSO_WM_TEMPLATE_INDEX" val="20238115"/>
  <p:tag name="KSO_WM_UNIT_LAYERLEVEL" val="1"/>
  <p:tag name="KSO_WM_TAG_VERSION" val="3.0"/>
  <p:tag name="KSO_WM_BEAUTIFY_FLAG" val="#wm#"/>
  <p:tag name="KSO_WM_UNIT_PRESET_TEXT" val="The title goes here"/>
</p:tagLst>
</file>

<file path=ppt/tags/tag83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115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115"/>
  <p:tag name="KSO_WM_SLIDE_LAYOUT" val="a_b_f"/>
  <p:tag name="KSO_WM_SLIDE_LAYOUT_CNT" val="1_1_1"/>
  <p:tag name="KSO_WM_SLIDE_THEME_ID" val="3327536"/>
  <p:tag name="KSO_WM_SLIDE_THEME_NAME" val="Blue Cartoon Healthcare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97">
      <a:dk1>
        <a:srgbClr val="333333"/>
      </a:dk1>
      <a:lt1>
        <a:sysClr val="window" lastClr="FFFFFF"/>
      </a:lt1>
      <a:dk2>
        <a:srgbClr val="28355E"/>
      </a:dk2>
      <a:lt2>
        <a:srgbClr val="E8F5FE"/>
      </a:lt2>
      <a:accent1>
        <a:srgbClr val="56B0FA"/>
      </a:accent1>
      <a:accent2>
        <a:srgbClr val="2E80ED"/>
      </a:accent2>
      <a:accent3>
        <a:srgbClr val="81ABFF"/>
      </a:accent3>
      <a:accent4>
        <a:srgbClr val="31BE58"/>
      </a:accent4>
      <a:accent5>
        <a:srgbClr val="F6A807"/>
      </a:accent5>
      <a:accent6>
        <a:srgbClr val="E22C3D"/>
      </a:accent6>
      <a:hlink>
        <a:srgbClr val="0026E5"/>
      </a:hlink>
      <a:folHlink>
        <a:srgbClr val="7E1FAD"/>
      </a:folHlink>
    </a:clrScheme>
    <a:fontScheme name="简约风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WPS Presentation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Wingdings</vt:lpstr>
      <vt:lpstr>江城圆体 400W</vt:lpstr>
      <vt:lpstr>Lato</vt:lpstr>
      <vt:lpstr>Segoe Print</vt:lpstr>
      <vt:lpstr>Manrope ExtraBold</vt:lpstr>
      <vt:lpstr>Office Theme</vt:lpstr>
      <vt:lpstr>1_Office Theme</vt:lpstr>
      <vt:lpstr>The title goes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Eliminasi Substitusi Rekayasa Administrasi APD</vt:lpstr>
      <vt:lpstr>Helm masker sarung tangan kacamata sepatu safety</vt:lpstr>
      <vt:lpstr>PowerPoint 演示文稿</vt:lpstr>
      <vt:lpstr>Tanggap Darurat</vt:lpstr>
      <vt:lpstr>Kesimpulan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Asri Kusyani</cp:lastModifiedBy>
  <cp:revision>2</cp:revision>
  <dcterms:created xsi:type="dcterms:W3CDTF">2013-01-27T09:14:00Z</dcterms:created>
  <dcterms:modified xsi:type="dcterms:W3CDTF">2026-06-30T02:33:12Z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154361B883124D0C8BD8EB423C65F968_13</vt:lpwstr>
  </property>
  <property fmtid="{D5CDD505-2E9C-101B-9397-08002B2CF9AE}" pid="3" name="KSOProductBuildVer">
    <vt:lpwstr>1033-12.1.0.26880</vt:lpwstr>
  </property>
</Properties>
</file>